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4" r:id="rId6"/>
    <p:sldId id="260" r:id="rId7"/>
    <p:sldId id="261" r:id="rId8"/>
    <p:sldId id="262" r:id="rId9"/>
    <p:sldId id="266" r:id="rId10"/>
    <p:sldId id="267" r:id="rId11"/>
    <p:sldId id="268" r:id="rId12"/>
    <p:sldId id="270" r:id="rId13"/>
    <p:sldId id="271" r:id="rId14"/>
    <p:sldId id="272" r:id="rId15"/>
    <p:sldId id="269" r:id="rId16"/>
    <p:sldId id="273" r:id="rId17"/>
    <p:sldId id="274" r:id="rId18"/>
    <p:sldId id="275" r:id="rId19"/>
    <p:sldId id="276" r:id="rId20"/>
    <p:sldId id="279" r:id="rId21"/>
    <p:sldId id="277" r:id="rId22"/>
    <p:sldId id="278" r:id="rId23"/>
    <p:sldId id="280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7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177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134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761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50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101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501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19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037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185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714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904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BCE2-F89B-4A50-B4C8-6B511A1D3643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80E4E-DA67-4EB1-84EE-4DE661A390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006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3999" y="478971"/>
            <a:ext cx="9144000" cy="3936274"/>
          </a:xfrm>
        </p:spPr>
        <p:txBody>
          <a:bodyPr>
            <a:noAutofit/>
          </a:bodyPr>
          <a:lstStyle/>
          <a:p>
            <a:r>
              <a:rPr lang="hr-HR" sz="8800" dirty="0" smtClean="0">
                <a:latin typeface="Monotype Corsiva" panose="03010101010201010101" pitchFamily="66" charset="0"/>
              </a:rPr>
              <a:t>Dani kruha </a:t>
            </a:r>
            <a:br>
              <a:rPr lang="hr-HR" sz="8800" dirty="0" smtClean="0">
                <a:latin typeface="Monotype Corsiva" panose="03010101010201010101" pitchFamily="66" charset="0"/>
              </a:rPr>
            </a:br>
            <a:r>
              <a:rPr lang="hr-HR" sz="8800" dirty="0" smtClean="0">
                <a:latin typeface="Monotype Corsiva" panose="03010101010201010101" pitchFamily="66" charset="0"/>
              </a:rPr>
              <a:t>i zahvalnosti </a:t>
            </a:r>
            <a:br>
              <a:rPr lang="hr-HR" sz="8800" dirty="0" smtClean="0">
                <a:latin typeface="Monotype Corsiva" panose="03010101010201010101" pitchFamily="66" charset="0"/>
              </a:rPr>
            </a:br>
            <a:r>
              <a:rPr lang="hr-HR" sz="8800" dirty="0" smtClean="0">
                <a:latin typeface="Monotype Corsiva" panose="03010101010201010101" pitchFamily="66" charset="0"/>
              </a:rPr>
              <a:t>za plodove zemlje</a:t>
            </a:r>
            <a:endParaRPr lang="hr-HR" sz="8800" dirty="0">
              <a:latin typeface="Monotype Corsiva" panose="03010101010201010101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3999" y="4284618"/>
            <a:ext cx="9831977" cy="2229394"/>
          </a:xfrm>
        </p:spPr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endParaRPr lang="hr-HR" dirty="0"/>
          </a:p>
          <a:p>
            <a:pPr algn="r"/>
            <a:r>
              <a:rPr lang="hr-HR" sz="2600" dirty="0" smtClean="0">
                <a:latin typeface="Monotype Corsiva" panose="03010101010201010101" pitchFamily="66" charset="0"/>
              </a:rPr>
              <a:t>Osnovna škola Ante Kovačića, Zlatar</a:t>
            </a:r>
            <a:endParaRPr lang="hr-HR" sz="2600" dirty="0">
              <a:latin typeface="Monotype Corsiva" panose="03010101010201010101" pitchFamily="66" charset="0"/>
            </a:endParaRPr>
          </a:p>
          <a:p>
            <a:pPr algn="r"/>
            <a:r>
              <a:rPr lang="hr-HR" sz="2600" dirty="0" smtClean="0">
                <a:latin typeface="Monotype Corsiva" panose="03010101010201010101" pitchFamily="66" charset="0"/>
              </a:rPr>
              <a:t> 12. – 20. listopada 2020.</a:t>
            </a:r>
          </a:p>
          <a:p>
            <a:pPr algn="r"/>
            <a:r>
              <a:rPr lang="hr-HR" sz="2600" dirty="0" smtClean="0">
                <a:latin typeface="Monotype Corsiva" panose="03010101010201010101" pitchFamily="66" charset="0"/>
              </a:rPr>
              <a:t>Razred: 5.b</a:t>
            </a:r>
          </a:p>
          <a:p>
            <a:pPr algn="r"/>
            <a:r>
              <a:rPr lang="hr-HR" sz="1900" dirty="0" smtClean="0">
                <a:latin typeface="Monotype Corsiva" panose="03010101010201010101" pitchFamily="66" charset="0"/>
              </a:rPr>
              <a:t>(2020./2021.)</a:t>
            </a:r>
            <a:endParaRPr lang="hr-HR" sz="19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1514" y="438298"/>
            <a:ext cx="6790509" cy="1325563"/>
          </a:xfrm>
        </p:spPr>
        <p:txBody>
          <a:bodyPr>
            <a:normAutofit/>
          </a:bodyPr>
          <a:lstStyle/>
          <a:p>
            <a:r>
              <a:rPr lang="hr-HR" sz="4800" dirty="0" smtClean="0">
                <a:latin typeface="Monotype Corsiva" panose="03010101010201010101" pitchFamily="66" charset="0"/>
              </a:rPr>
              <a:t>Hvala za naša polja rodna….</a:t>
            </a:r>
            <a:endParaRPr lang="hr-HR" sz="4800" dirty="0">
              <a:latin typeface="Monotype Corsiva" panose="03010101010201010101" pitchFamily="66" charset="0"/>
            </a:endParaRPr>
          </a:p>
        </p:txBody>
      </p:sp>
      <p:pic>
        <p:nvPicPr>
          <p:cNvPr id="4" name="Rezervirano mjesto sadržaja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520"/>
            <a:ext cx="7048500" cy="460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86949" y="174171"/>
            <a:ext cx="3274422" cy="6522721"/>
          </a:xfrm>
        </p:spPr>
        <p:txBody>
          <a:bodyPr>
            <a:normAutofit/>
          </a:bodyPr>
          <a:lstStyle/>
          <a:p>
            <a:r>
              <a:rPr lang="hr-HR" sz="4800" dirty="0" smtClean="0">
                <a:latin typeface="Monotype Corsiva" panose="03010101010201010101" pitchFamily="66" charset="0"/>
              </a:rPr>
              <a:t>„Ti natapaš bregove iz dvorova svojih, zemlja se nasićuje plodom tvojih ruku…”</a:t>
            </a:r>
            <a:endParaRPr lang="hr-HR" sz="4800" dirty="0">
              <a:latin typeface="Monotype Corsiva" panose="03010101010201010101" pitchFamily="66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56"/>
            <a:ext cx="8714282" cy="6348549"/>
          </a:xfrm>
        </p:spPr>
      </p:pic>
    </p:spTree>
    <p:extLst>
      <p:ext uri="{BB962C8B-B14F-4D97-AF65-F5344CB8AC3E}">
        <p14:creationId xmlns:p14="http://schemas.microsoft.com/office/powerpoint/2010/main" val="9321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391886"/>
            <a:ext cx="10515600" cy="5785077"/>
          </a:xfrm>
        </p:spPr>
        <p:txBody>
          <a:bodyPr/>
          <a:lstStyle/>
          <a:p>
            <a:pPr marL="0" indent="0">
              <a:buNone/>
            </a:pPr>
            <a:r>
              <a:rPr lang="hr-HR" sz="3200" b="1" dirty="0" smtClean="0"/>
              <a:t>Pogodite što sam!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sz="3200" dirty="0" smtClean="0"/>
              <a:t>Ja sam od brašna, kvasca i soli</a:t>
            </a:r>
          </a:p>
          <a:p>
            <a:pPr marL="0" indent="0">
              <a:buNone/>
            </a:pPr>
            <a:r>
              <a:rPr lang="hr-HR" sz="3200" dirty="0" smtClean="0"/>
              <a:t>Al’ nema onog tko me ne voli.</a:t>
            </a:r>
          </a:p>
          <a:p>
            <a:pPr marL="0" indent="0">
              <a:buNone/>
            </a:pPr>
            <a:r>
              <a:rPr lang="hr-HR" sz="3200" dirty="0" smtClean="0"/>
              <a:t>Ljudi me blaguju uz mnoga jela,</a:t>
            </a:r>
          </a:p>
          <a:p>
            <a:pPr marL="0" indent="0">
              <a:buNone/>
            </a:pPr>
            <a:r>
              <a:rPr lang="hr-HR" sz="3200" dirty="0" smtClean="0"/>
              <a:t>Bilo crna, kukuruzna, ražena il’ bijela.</a:t>
            </a:r>
          </a:p>
          <a:p>
            <a:pPr marL="0" indent="0">
              <a:buNone/>
            </a:pPr>
            <a:r>
              <a:rPr lang="hr-HR" sz="3200" dirty="0" smtClean="0"/>
              <a:t>Najljepša molitva u sebi me nosi, </a:t>
            </a:r>
          </a:p>
          <a:p>
            <a:pPr marL="0" indent="0">
              <a:buNone/>
            </a:pPr>
            <a:r>
              <a:rPr lang="hr-HR" sz="3200" dirty="0" smtClean="0"/>
              <a:t>a uza me vežu i dane zahvalnosti.</a:t>
            </a:r>
          </a:p>
          <a:p>
            <a:pPr marL="0" indent="0">
              <a:buNone/>
            </a:pPr>
            <a:endParaRPr lang="hr-HR" sz="3200" dirty="0"/>
          </a:p>
          <a:p>
            <a:pPr marL="0" indent="0" algn="r">
              <a:buNone/>
            </a:pPr>
            <a:r>
              <a:rPr lang="hr-HR" sz="3200" dirty="0" smtClean="0"/>
              <a:t>Tko zna, što sam ja?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78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71906" y="365125"/>
            <a:ext cx="3688400" cy="2028451"/>
          </a:xfrm>
        </p:spPr>
        <p:txBody>
          <a:bodyPr>
            <a:normAutofit/>
          </a:bodyPr>
          <a:lstStyle/>
          <a:p>
            <a:r>
              <a:rPr lang="hr-HR" sz="5400" dirty="0" smtClean="0">
                <a:latin typeface="Monotype Corsiva" panose="03010101010201010101" pitchFamily="66" charset="0"/>
              </a:rPr>
              <a:t>Kruh je život, kruh je svet!</a:t>
            </a:r>
            <a:endParaRPr lang="hr-HR" sz="5400" dirty="0">
              <a:latin typeface="Monotype Corsiva" panose="03010101010201010101" pitchFamily="66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87906" cy="306592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3"/>
          <a:stretch/>
        </p:blipFill>
        <p:spPr>
          <a:xfrm>
            <a:off x="4084000" y="365125"/>
            <a:ext cx="3800119" cy="55831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/>
          <a:stretch/>
        </p:blipFill>
        <p:spPr>
          <a:xfrm>
            <a:off x="7884119" y="2864663"/>
            <a:ext cx="4307881" cy="3993337"/>
          </a:xfrm>
          <a:prstGeom prst="rect">
            <a:avLst/>
          </a:prstGeom>
        </p:spPr>
      </p:pic>
      <p:pic>
        <p:nvPicPr>
          <p:cNvPr id="7" name="Rezervirano mjesto sadržaj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2" t="22649" r="2479" b="9917"/>
          <a:stretch/>
        </p:blipFill>
        <p:spPr>
          <a:xfrm rot="10800000">
            <a:off x="412372" y="3065928"/>
            <a:ext cx="3141471" cy="37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7" r="44128" b="8932"/>
          <a:stretch/>
        </p:blipFill>
        <p:spPr>
          <a:xfrm rot="10800000">
            <a:off x="0" y="-2"/>
            <a:ext cx="4598894" cy="4057211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37104" r="28721" b="28735"/>
          <a:stretch/>
        </p:blipFill>
        <p:spPr>
          <a:xfrm>
            <a:off x="0" y="4057210"/>
            <a:ext cx="5118847" cy="2801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9" t="31111" r="2940" b="29150"/>
          <a:stretch/>
        </p:blipFill>
        <p:spPr>
          <a:xfrm>
            <a:off x="4956050" y="0"/>
            <a:ext cx="4700372" cy="333858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5932" r="8519" b="39543"/>
          <a:stretch/>
        </p:blipFill>
        <p:spPr>
          <a:xfrm>
            <a:off x="8050306" y="2958994"/>
            <a:ext cx="4141694" cy="38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00594" y="304800"/>
            <a:ext cx="5468983" cy="58721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r-HR" sz="4400" dirty="0" smtClean="0"/>
          </a:p>
          <a:p>
            <a:pPr marL="0" indent="0">
              <a:buNone/>
            </a:pPr>
            <a:r>
              <a:rPr lang="hr-HR" sz="4400" i="1" u="sng" dirty="0" smtClean="0"/>
              <a:t>Kruh – po domaći</a:t>
            </a:r>
          </a:p>
          <a:p>
            <a:pPr marL="0" indent="0">
              <a:buNone/>
            </a:pPr>
            <a:endParaRPr lang="hr-HR" sz="4000" dirty="0"/>
          </a:p>
          <a:p>
            <a:pPr marL="0" indent="0">
              <a:buNone/>
            </a:pPr>
            <a:r>
              <a:rPr lang="hr-HR" sz="4000" dirty="0" err="1" smtClean="0"/>
              <a:t>Nekaj</a:t>
            </a:r>
            <a:r>
              <a:rPr lang="hr-HR" sz="4000" dirty="0" smtClean="0"/>
              <a:t> fine diši</a:t>
            </a:r>
          </a:p>
          <a:p>
            <a:pPr marL="0" indent="0">
              <a:buNone/>
            </a:pPr>
            <a:r>
              <a:rPr lang="hr-HR" sz="4000" dirty="0" smtClean="0"/>
              <a:t>Zgleda da se </a:t>
            </a:r>
            <a:r>
              <a:rPr lang="hr-HR" sz="4000" dirty="0" err="1" smtClean="0"/>
              <a:t>kruhek</a:t>
            </a:r>
            <a:r>
              <a:rPr lang="hr-HR" sz="4000" dirty="0" smtClean="0"/>
              <a:t> puši!</a:t>
            </a:r>
          </a:p>
          <a:p>
            <a:pPr marL="0" indent="0">
              <a:buNone/>
            </a:pPr>
            <a:r>
              <a:rPr lang="hr-HR" sz="4000" dirty="0" smtClean="0"/>
              <a:t>Baka ga je </a:t>
            </a:r>
            <a:r>
              <a:rPr lang="hr-HR" sz="4000" dirty="0" err="1" smtClean="0"/>
              <a:t>zamiesila</a:t>
            </a:r>
            <a:endParaRPr lang="hr-HR" sz="4000" dirty="0" smtClean="0"/>
          </a:p>
          <a:p>
            <a:pPr marL="0" indent="0">
              <a:buNone/>
            </a:pPr>
            <a:r>
              <a:rPr lang="hr-HR" sz="4000" dirty="0" smtClean="0"/>
              <a:t>V peći ga je spekla.</a:t>
            </a:r>
          </a:p>
          <a:p>
            <a:pPr marL="0" indent="0">
              <a:buNone/>
            </a:pPr>
            <a:endParaRPr lang="hr-HR" sz="4000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6244046" y="304800"/>
            <a:ext cx="5719355" cy="5872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4000" dirty="0"/>
              <a:t>Nas je </a:t>
            </a:r>
            <a:r>
              <a:rPr lang="hr-HR" sz="4000" dirty="0" err="1"/>
              <a:t>vnuke</a:t>
            </a:r>
            <a:r>
              <a:rPr lang="hr-HR" sz="4000" dirty="0"/>
              <a:t> pribrala</a:t>
            </a:r>
          </a:p>
          <a:p>
            <a:pPr marL="0" indent="0">
              <a:buNone/>
            </a:pPr>
            <a:r>
              <a:rPr lang="hr-HR" sz="4000" dirty="0" err="1"/>
              <a:t>Sakomu</a:t>
            </a:r>
            <a:r>
              <a:rPr lang="hr-HR" sz="4000" dirty="0"/>
              <a:t> </a:t>
            </a:r>
            <a:r>
              <a:rPr lang="hr-HR" sz="4000" dirty="0" err="1"/>
              <a:t>kumad</a:t>
            </a:r>
            <a:r>
              <a:rPr lang="hr-HR" sz="4000" dirty="0"/>
              <a:t> dala.</a:t>
            </a:r>
          </a:p>
          <a:p>
            <a:pPr marL="0" indent="0">
              <a:buNone/>
            </a:pPr>
            <a:r>
              <a:rPr lang="hr-HR" sz="4000" dirty="0" err="1"/>
              <a:t>Fala</a:t>
            </a:r>
            <a:r>
              <a:rPr lang="hr-HR" sz="4000" dirty="0"/>
              <a:t> ti, baka naša, </a:t>
            </a:r>
          </a:p>
          <a:p>
            <a:pPr marL="0" indent="0">
              <a:buNone/>
            </a:pPr>
            <a:r>
              <a:rPr lang="hr-HR" sz="4000" dirty="0"/>
              <a:t>Bolja si od </a:t>
            </a:r>
            <a:r>
              <a:rPr lang="hr-HR" sz="4000" dirty="0" err="1"/>
              <a:t>sakuga</a:t>
            </a:r>
            <a:r>
              <a:rPr lang="hr-HR" sz="4000" dirty="0"/>
              <a:t> </a:t>
            </a:r>
            <a:r>
              <a:rPr lang="hr-HR" sz="4000" dirty="0" err="1"/>
              <a:t>pajdaša</a:t>
            </a:r>
            <a:r>
              <a:rPr lang="hr-HR" sz="4000" dirty="0"/>
              <a:t>!</a:t>
            </a:r>
          </a:p>
          <a:p>
            <a:pPr marL="0" indent="0">
              <a:buNone/>
            </a:pPr>
            <a:endParaRPr lang="hr-HR" sz="4000" dirty="0"/>
          </a:p>
          <a:p>
            <a:pPr marL="0" indent="0">
              <a:buNone/>
            </a:pPr>
            <a:r>
              <a:rPr lang="hr-HR" sz="4000" dirty="0" smtClean="0"/>
              <a:t>A baka nam </a:t>
            </a:r>
            <a:r>
              <a:rPr lang="hr-HR" sz="4000" dirty="0" err="1" smtClean="0"/>
              <a:t>unda</a:t>
            </a:r>
            <a:r>
              <a:rPr lang="hr-HR" sz="4000" dirty="0" smtClean="0"/>
              <a:t> veli: </a:t>
            </a:r>
          </a:p>
          <a:p>
            <a:pPr marL="0" indent="0">
              <a:buNone/>
            </a:pPr>
            <a:r>
              <a:rPr lang="hr-HR" sz="4000" dirty="0" smtClean="0"/>
              <a:t>„</a:t>
            </a:r>
            <a:r>
              <a:rPr lang="hr-HR" sz="4000" dirty="0" err="1" smtClean="0"/>
              <a:t>Falu</a:t>
            </a:r>
            <a:r>
              <a:rPr lang="hr-HR" sz="4000" dirty="0" smtClean="0"/>
              <a:t> Bogu </a:t>
            </a:r>
            <a:r>
              <a:rPr lang="hr-HR" sz="4000" dirty="0" err="1" smtClean="0"/>
              <a:t>udieli</a:t>
            </a:r>
            <a:r>
              <a:rPr lang="hr-HR" sz="4000" dirty="0" smtClean="0"/>
              <a:t>!</a:t>
            </a:r>
          </a:p>
          <a:p>
            <a:pPr marL="0" indent="0">
              <a:buNone/>
            </a:pPr>
            <a:r>
              <a:rPr lang="hr-HR" sz="4000" dirty="0" smtClean="0"/>
              <a:t>Jer kruh je njegov dar, </a:t>
            </a:r>
          </a:p>
          <a:p>
            <a:pPr marL="0" indent="0">
              <a:buNone/>
            </a:pPr>
            <a:r>
              <a:rPr lang="hr-HR" sz="4000" dirty="0" smtClean="0"/>
              <a:t>Bogu </a:t>
            </a:r>
            <a:r>
              <a:rPr lang="hr-HR" sz="4000" dirty="0" err="1" smtClean="0"/>
              <a:t>nišći</a:t>
            </a:r>
            <a:r>
              <a:rPr lang="hr-HR" sz="4000" dirty="0" smtClean="0"/>
              <a:t> nije par!”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0331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892" y="4031433"/>
            <a:ext cx="4987834" cy="1785893"/>
          </a:xfrm>
        </p:spPr>
        <p:txBody>
          <a:bodyPr/>
          <a:lstStyle/>
          <a:p>
            <a:r>
              <a:rPr lang="hr-HR" dirty="0" smtClean="0">
                <a:latin typeface="Monotype Corsiva" panose="03010101010201010101" pitchFamily="66" charset="0"/>
              </a:rPr>
              <a:t>Vrijedne ruke čuda stvaraju…</a:t>
            </a:r>
            <a:endParaRPr lang="hr-HR" dirty="0">
              <a:latin typeface="Monotype Corsiva" panose="03010101010201010101" pitchFamily="66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r="51019"/>
          <a:stretch/>
        </p:blipFill>
        <p:spPr>
          <a:xfrm rot="5236472">
            <a:off x="1219969" y="-557802"/>
            <a:ext cx="3180911" cy="484044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49128"/>
          <a:stretch/>
        </p:blipFill>
        <p:spPr>
          <a:xfrm>
            <a:off x="5390320" y="1288868"/>
            <a:ext cx="6484369" cy="4821871"/>
          </a:xfrm>
        </p:spPr>
      </p:pic>
    </p:spTree>
    <p:extLst>
      <p:ext uri="{BB962C8B-B14F-4D97-AF65-F5344CB8AC3E}">
        <p14:creationId xmlns:p14="http://schemas.microsoft.com/office/powerpoint/2010/main" val="21730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4" y="176597"/>
            <a:ext cx="7706755" cy="5780066"/>
          </a:xfrm>
        </p:spPr>
      </p:pic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487679" y="365125"/>
            <a:ext cx="3666309" cy="5713458"/>
          </a:xfrm>
        </p:spPr>
        <p:txBody>
          <a:bodyPr>
            <a:normAutofit/>
          </a:bodyPr>
          <a:lstStyle/>
          <a:p>
            <a:r>
              <a:rPr lang="hr-HR" dirty="0" smtClean="0">
                <a:latin typeface="Monotype Corsiva" panose="03010101010201010101" pitchFamily="66" charset="0"/>
              </a:rPr>
              <a:t>Njemu, </a:t>
            </a:r>
            <a:r>
              <a:rPr lang="hr-HR" dirty="0">
                <a:latin typeface="Monotype Corsiva" panose="03010101010201010101" pitchFamily="66" charset="0"/>
              </a:rPr>
              <a:t>koji nam je sve darovao, mi </a:t>
            </a:r>
            <a:r>
              <a:rPr lang="hr-HR" dirty="0" smtClean="0">
                <a:latin typeface="Monotype Corsiva" panose="03010101010201010101" pitchFamily="66" charset="0"/>
              </a:rPr>
              <a:t>uzvraćamo plodovima rada naših ruku i </a:t>
            </a:r>
            <a:r>
              <a:rPr lang="hr-HR" dirty="0">
                <a:latin typeface="Monotype Corsiva" panose="03010101010201010101" pitchFamily="66" charset="0"/>
              </a:rPr>
              <a:t>tako izražavamo našu zahvalnu ljubav.</a:t>
            </a:r>
          </a:p>
        </p:txBody>
      </p:sp>
    </p:spTree>
    <p:extLst>
      <p:ext uri="{BB962C8B-B14F-4D97-AF65-F5344CB8AC3E}">
        <p14:creationId xmlns:p14="http://schemas.microsoft.com/office/powerpoint/2010/main" val="318504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" y="43597"/>
            <a:ext cx="4534989" cy="3294181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12227" b="8877"/>
          <a:stretch/>
        </p:blipFill>
        <p:spPr>
          <a:xfrm>
            <a:off x="4551044" y="0"/>
            <a:ext cx="3967300" cy="3333152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0" r="7310" b="2638"/>
          <a:stretch/>
        </p:blipFill>
        <p:spPr>
          <a:xfrm>
            <a:off x="8534400" y="0"/>
            <a:ext cx="3657600" cy="6836959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524691" y="3659306"/>
            <a:ext cx="4848498" cy="2767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5400" dirty="0" smtClean="0">
                <a:latin typeface="Monotype Corsiva" panose="03010101010201010101" pitchFamily="66" charset="0"/>
              </a:rPr>
              <a:t>Vrijedne ruke </a:t>
            </a:r>
            <a:br>
              <a:rPr lang="hr-HR" sz="5400" dirty="0" smtClean="0">
                <a:latin typeface="Monotype Corsiva" panose="03010101010201010101" pitchFamily="66" charset="0"/>
              </a:rPr>
            </a:br>
            <a:r>
              <a:rPr lang="hr-HR" sz="5400" dirty="0" smtClean="0">
                <a:latin typeface="Monotype Corsiva" panose="03010101010201010101" pitchFamily="66" charset="0"/>
              </a:rPr>
              <a:t>čuda stvaraju…</a:t>
            </a:r>
            <a:endParaRPr lang="hr-HR" sz="5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204" cy="374468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-1"/>
            <a:ext cx="7570652" cy="4258492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5731" r="18890" b="6384"/>
          <a:stretch/>
        </p:blipFill>
        <p:spPr>
          <a:xfrm>
            <a:off x="2769326" y="3744686"/>
            <a:ext cx="3997236" cy="3048000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7616737" y="4557371"/>
            <a:ext cx="3838302" cy="1881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800" dirty="0" smtClean="0">
                <a:latin typeface="Monotype Corsiva" panose="03010101010201010101" pitchFamily="66" charset="0"/>
              </a:rPr>
              <a:t>Vrijedne ruke </a:t>
            </a:r>
            <a:br>
              <a:rPr lang="hr-HR" sz="4800" dirty="0" smtClean="0">
                <a:latin typeface="Monotype Corsiva" panose="03010101010201010101" pitchFamily="66" charset="0"/>
              </a:rPr>
            </a:br>
            <a:r>
              <a:rPr lang="hr-HR" sz="4800" dirty="0" smtClean="0">
                <a:latin typeface="Monotype Corsiva" panose="03010101010201010101" pitchFamily="66" charset="0"/>
              </a:rPr>
              <a:t>čuda stvaraju…</a:t>
            </a:r>
            <a:endParaRPr lang="hr-HR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7522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 b="14870"/>
          <a:stretch/>
        </p:blipFill>
        <p:spPr>
          <a:xfrm>
            <a:off x="130628" y="114436"/>
            <a:ext cx="3590864" cy="4640444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4" b="5447"/>
          <a:stretch/>
        </p:blipFill>
        <p:spPr>
          <a:xfrm>
            <a:off x="3891971" y="1158831"/>
            <a:ext cx="3403934" cy="4860256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8298"/>
          <a:stretch/>
        </p:blipFill>
        <p:spPr>
          <a:xfrm rot="5400000">
            <a:off x="6434337" y="1100338"/>
            <a:ext cx="6858002" cy="4657321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130628" y="4976314"/>
            <a:ext cx="3838302" cy="1881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800" dirty="0" smtClean="0">
                <a:latin typeface="Monotype Corsiva" panose="03010101010201010101" pitchFamily="66" charset="0"/>
              </a:rPr>
              <a:t>Vrijedne ruke </a:t>
            </a:r>
            <a:br>
              <a:rPr lang="hr-HR" sz="4800" dirty="0" smtClean="0">
                <a:latin typeface="Monotype Corsiva" panose="03010101010201010101" pitchFamily="66" charset="0"/>
              </a:rPr>
            </a:br>
            <a:r>
              <a:rPr lang="hr-HR" sz="4800" dirty="0" smtClean="0">
                <a:latin typeface="Monotype Corsiva" panose="03010101010201010101" pitchFamily="66" charset="0"/>
              </a:rPr>
              <a:t>čuda stvaraju…</a:t>
            </a:r>
            <a:endParaRPr lang="hr-HR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3803" r="21073" b="11740"/>
          <a:stretch/>
        </p:blipFill>
        <p:spPr>
          <a:xfrm>
            <a:off x="0" y="0"/>
            <a:ext cx="2778034" cy="3675017"/>
          </a:xfrm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534" t="29672" r="534" b="3402"/>
          <a:stretch/>
        </p:blipFill>
        <p:spPr>
          <a:xfrm>
            <a:off x="8434267" y="3773731"/>
            <a:ext cx="3454019" cy="308219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816" y="6520"/>
            <a:ext cx="2174470" cy="366849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812" y="-11884"/>
            <a:ext cx="2756262" cy="367501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788" y="13040"/>
            <a:ext cx="2746482" cy="366197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/>
          <a:srcRect l="4054" t="30679" r="5806" b="11850"/>
          <a:stretch/>
        </p:blipFill>
        <p:spPr>
          <a:xfrm>
            <a:off x="0" y="3756450"/>
            <a:ext cx="3666310" cy="311675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8"/>
          <a:srcRect t="26757" b="22295"/>
          <a:stretch/>
        </p:blipFill>
        <p:spPr>
          <a:xfrm>
            <a:off x="4519176" y="3744568"/>
            <a:ext cx="3153648" cy="2142309"/>
          </a:xfrm>
          <a:prstGeom prst="rect">
            <a:avLst/>
          </a:prstGeom>
        </p:spPr>
      </p:pic>
      <p:sp>
        <p:nvSpPr>
          <p:cNvPr id="13" name="Naslov 1"/>
          <p:cNvSpPr txBox="1">
            <a:spLocks/>
          </p:cNvSpPr>
          <p:nvPr/>
        </p:nvSpPr>
        <p:spPr>
          <a:xfrm>
            <a:off x="5050961" y="6064223"/>
            <a:ext cx="2889068" cy="693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Dobar tek!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91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1851" y="922474"/>
            <a:ext cx="10979332" cy="1325563"/>
          </a:xfrm>
        </p:spPr>
        <p:txBody>
          <a:bodyPr>
            <a:noAutofit/>
          </a:bodyPr>
          <a:lstStyle/>
          <a:p>
            <a:pPr algn="ctr"/>
            <a:r>
              <a:rPr lang="hr-HR" sz="7200" dirty="0" smtClean="0"/>
              <a:t/>
            </a:r>
            <a:br>
              <a:rPr lang="hr-HR" sz="7200" dirty="0" smtClean="0"/>
            </a:br>
            <a:r>
              <a:rPr lang="hr-HR" sz="7200" dirty="0"/>
              <a:t/>
            </a:r>
            <a:br>
              <a:rPr lang="hr-HR" sz="7200" dirty="0"/>
            </a:br>
            <a:r>
              <a:rPr lang="hr-HR" sz="7200" dirty="0" smtClean="0"/>
              <a:t/>
            </a:r>
            <a:br>
              <a:rPr lang="hr-HR" sz="7200" dirty="0" smtClean="0"/>
            </a:br>
            <a:r>
              <a:rPr lang="hr-HR" sz="8800" dirty="0" smtClean="0">
                <a:latin typeface="Monotype Corsiva" panose="03010101010201010101" pitchFamily="66" charset="0"/>
              </a:rPr>
              <a:t>Neka te slave, </a:t>
            </a:r>
            <a:br>
              <a:rPr lang="hr-HR" sz="8800" dirty="0" smtClean="0">
                <a:latin typeface="Monotype Corsiva" panose="03010101010201010101" pitchFamily="66" charset="0"/>
              </a:rPr>
            </a:br>
            <a:r>
              <a:rPr lang="hr-HR" sz="8800" dirty="0" smtClean="0">
                <a:latin typeface="Monotype Corsiva" panose="03010101010201010101" pitchFamily="66" charset="0"/>
              </a:rPr>
              <a:t>neka te hvale, </a:t>
            </a:r>
            <a:br>
              <a:rPr lang="hr-HR" sz="8800" dirty="0" smtClean="0">
                <a:latin typeface="Monotype Corsiva" panose="03010101010201010101" pitchFamily="66" charset="0"/>
              </a:rPr>
            </a:br>
            <a:r>
              <a:rPr lang="hr-HR" sz="8800" dirty="0" smtClean="0">
                <a:latin typeface="Monotype Corsiva" panose="03010101010201010101" pitchFamily="66" charset="0"/>
              </a:rPr>
              <a:t>neka ti pjevaju svi narodi!</a:t>
            </a:r>
            <a:endParaRPr lang="hr-HR" sz="8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3657599"/>
            <a:ext cx="9673046" cy="2519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800" dirty="0" smtClean="0"/>
              <a:t>Izvori:</a:t>
            </a:r>
          </a:p>
          <a:p>
            <a:pPr marL="0" indent="0">
              <a:buNone/>
            </a:pPr>
            <a:r>
              <a:rPr lang="hr-HR" sz="1800" dirty="0" smtClean="0"/>
              <a:t>-   fotografije: učenici 5.b (2020./21.) i razrednica</a:t>
            </a:r>
          </a:p>
          <a:p>
            <a:pPr>
              <a:buFontTx/>
              <a:buChar char="-"/>
            </a:pPr>
            <a:r>
              <a:rPr lang="hr-HR" sz="1800" dirty="0" smtClean="0"/>
              <a:t>riječi iz crkvene pjesme: Hej, polja sva kliču</a:t>
            </a:r>
          </a:p>
          <a:p>
            <a:pPr>
              <a:buFontTx/>
              <a:buChar char="-"/>
            </a:pPr>
            <a:r>
              <a:rPr lang="hr-HR" sz="1800" dirty="0" smtClean="0"/>
              <a:t>„Ti natapaš bregove…” (</a:t>
            </a:r>
            <a:r>
              <a:rPr lang="hr-HR" sz="1800" dirty="0" err="1" smtClean="0"/>
              <a:t>Ps</a:t>
            </a:r>
            <a:r>
              <a:rPr lang="hr-HR" sz="1800" dirty="0" smtClean="0"/>
              <a:t> 104, 13)</a:t>
            </a:r>
          </a:p>
          <a:p>
            <a:pPr>
              <a:buFontTx/>
              <a:buChar char="-"/>
            </a:pPr>
            <a:r>
              <a:rPr lang="hr-HR" sz="1800" dirty="0" smtClean="0"/>
              <a:t>Kruh – po domaći (autorica: Monika Lisak, vjeroučiteljica)</a:t>
            </a:r>
          </a:p>
          <a:p>
            <a:pPr>
              <a:buFontTx/>
              <a:buChar char="-"/>
            </a:pPr>
            <a:r>
              <a:rPr lang="hr-HR" sz="1800" dirty="0" smtClean="0"/>
              <a:t>riječi crkvene pjesme: Sva djela Gospodnja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78490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22811" y="766354"/>
            <a:ext cx="10249989" cy="5425440"/>
          </a:xfrm>
        </p:spPr>
        <p:txBody>
          <a:bodyPr>
            <a:normAutofit/>
          </a:bodyPr>
          <a:lstStyle/>
          <a:p>
            <a:pPr algn="just"/>
            <a:r>
              <a:rPr lang="hr-HR" sz="3600" dirty="0" smtClean="0"/>
              <a:t>	Povodom </a:t>
            </a:r>
            <a:r>
              <a:rPr lang="hr-HR" sz="3600" i="1" dirty="0" smtClean="0"/>
              <a:t>Dana kruha i zahvalnosti za plodove zemlje</a:t>
            </a:r>
            <a:r>
              <a:rPr lang="hr-HR" sz="3600" dirty="0" smtClean="0"/>
              <a:t>, učenicima su ponuđene 3 mogućnosti kako sudjelovati u obilježavanju ovih radosnih dana. </a:t>
            </a:r>
          </a:p>
          <a:p>
            <a:pPr algn="just"/>
            <a:r>
              <a:rPr lang="hr-HR" sz="3600" dirty="0"/>
              <a:t>	</a:t>
            </a:r>
            <a:r>
              <a:rPr lang="hr-HR" sz="3600" dirty="0" smtClean="0"/>
              <a:t>A) u svojoj obitelji uz pomoć odraslih ispeći 	kruh, </a:t>
            </a:r>
            <a:r>
              <a:rPr lang="hr-HR" sz="3600" dirty="0" err="1" smtClean="0"/>
              <a:t>klipiće</a:t>
            </a:r>
            <a:r>
              <a:rPr lang="hr-HR" sz="3600" dirty="0" smtClean="0"/>
              <a:t>, </a:t>
            </a:r>
            <a:r>
              <a:rPr lang="hr-HR" sz="3600" dirty="0" err="1" smtClean="0"/>
              <a:t>mafine</a:t>
            </a:r>
            <a:r>
              <a:rPr lang="hr-HR" sz="3600" dirty="0" smtClean="0"/>
              <a:t>, štrudle ili kolač.... </a:t>
            </a:r>
          </a:p>
          <a:p>
            <a:pPr algn="just"/>
            <a:r>
              <a:rPr lang="hr-HR" sz="3600" dirty="0" smtClean="0"/>
              <a:t>	B) pomoći ukućanima u jesenskoj berbi 	plodova 	</a:t>
            </a:r>
          </a:p>
          <a:p>
            <a:pPr algn="just"/>
            <a:r>
              <a:rPr lang="hr-HR" sz="3600" dirty="0" smtClean="0"/>
              <a:t>	C) složiti jesensku košaricu s plodovima te 	njome ukrasiti unutrašnjost kuće ili dvorište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34507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73024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sz="4000" dirty="0" smtClean="0"/>
              <a:t>	</a:t>
            </a:r>
            <a:r>
              <a:rPr lang="hr-HR" sz="4800" dirty="0" smtClean="0"/>
              <a:t>Učenici 5.b razreda su u </a:t>
            </a:r>
            <a:r>
              <a:rPr lang="hr-HR" sz="4800" dirty="0"/>
              <a:t>krugu svojih najmilijih </a:t>
            </a:r>
            <a:r>
              <a:rPr lang="hr-HR" sz="4800" dirty="0" smtClean="0"/>
              <a:t>pekli </a:t>
            </a:r>
            <a:r>
              <a:rPr lang="hr-HR" sz="4800" dirty="0"/>
              <a:t>kruh ili kolače, šetali šumom i ubirali plodove </a:t>
            </a:r>
            <a:r>
              <a:rPr lang="hr-HR" sz="4800" dirty="0" smtClean="0"/>
              <a:t>jeseni, pomagali </a:t>
            </a:r>
            <a:r>
              <a:rPr lang="hr-HR" sz="4800" dirty="0"/>
              <a:t>roditeljima u poljoprivrednim </a:t>
            </a:r>
            <a:r>
              <a:rPr lang="hr-HR" sz="4800" smtClean="0"/>
              <a:t>poslovima te jesenskim </a:t>
            </a:r>
            <a:r>
              <a:rPr lang="hr-HR" sz="4800" dirty="0" smtClean="0"/>
              <a:t>plodovima ukrasili svoja dvorišta ili unutrašnjost kuće.</a:t>
            </a:r>
            <a:endParaRPr lang="hr-HR" sz="4800" dirty="0"/>
          </a:p>
          <a:p>
            <a:pPr marL="0" indent="0" algn="ctr">
              <a:buNone/>
            </a:pPr>
            <a:r>
              <a:rPr lang="hr-HR" sz="4800" dirty="0" smtClean="0"/>
              <a:t>							</a:t>
            </a:r>
          </a:p>
          <a:p>
            <a:pPr marL="0" indent="0" algn="r">
              <a:buNone/>
            </a:pPr>
            <a:r>
              <a:rPr lang="hr-HR" sz="4800" dirty="0"/>
              <a:t>	</a:t>
            </a:r>
            <a:r>
              <a:rPr lang="hr-HR" sz="4800" dirty="0" smtClean="0"/>
              <a:t>	Pogledajmo kako zahvaljuju za obilje darova!</a:t>
            </a:r>
            <a:endParaRPr lang="hr-HR" sz="48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263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09483" y="5532437"/>
            <a:ext cx="10282518" cy="1325563"/>
          </a:xfrm>
        </p:spPr>
        <p:txBody>
          <a:bodyPr/>
          <a:lstStyle/>
          <a:p>
            <a:r>
              <a:rPr lang="hr-HR" dirty="0" smtClean="0">
                <a:latin typeface="Monotype Corsiva" panose="03010101010201010101" pitchFamily="66" charset="0"/>
              </a:rPr>
              <a:t>Hej, polja sva kliču i cvijeća sva; u srcu radost sja!</a:t>
            </a:r>
            <a:endParaRPr lang="hr-HR" dirty="0">
              <a:latin typeface="Monotype Corsiva" panose="03010101010201010101" pitchFamily="66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85295" cy="5672978"/>
          </a:xfrm>
        </p:spPr>
      </p:pic>
    </p:spTree>
    <p:extLst>
      <p:ext uri="{BB962C8B-B14F-4D97-AF65-F5344CB8AC3E}">
        <p14:creationId xmlns:p14="http://schemas.microsoft.com/office/powerpoint/2010/main" val="12428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4" y="53703"/>
            <a:ext cx="5181600" cy="6804297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633549" y="541801"/>
            <a:ext cx="5675811" cy="2201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800" dirty="0" smtClean="0">
                <a:latin typeface="Monotype Corsiva" panose="03010101010201010101" pitchFamily="66" charset="0"/>
              </a:rPr>
              <a:t>Hvala za prekrasne šume i plodove njene…</a:t>
            </a:r>
            <a:endParaRPr lang="hr-HR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3" y="166234"/>
            <a:ext cx="5801784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7" y="2177143"/>
            <a:ext cx="6058263" cy="4543697"/>
          </a:xfrm>
          <a:prstGeom prst="rect">
            <a:avLst/>
          </a:prstGeom>
        </p:spPr>
      </p:pic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21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84320" y="225788"/>
            <a:ext cx="7846423" cy="132556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9" y="148233"/>
            <a:ext cx="3714465" cy="6603495"/>
          </a:xfrm>
        </p:spPr>
      </p:pic>
      <p:pic>
        <p:nvPicPr>
          <p:cNvPr id="7" name="Slika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18" y="1661342"/>
            <a:ext cx="2908662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zervirano mjesto sadržaja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6" y="115797"/>
            <a:ext cx="4676502" cy="6635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2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08914" y="365125"/>
            <a:ext cx="5344886" cy="1325563"/>
          </a:xfrm>
        </p:spPr>
        <p:txBody>
          <a:bodyPr>
            <a:normAutofit/>
          </a:bodyPr>
          <a:lstStyle/>
          <a:p>
            <a:r>
              <a:rPr lang="hr-HR" sz="5400" dirty="0" smtClean="0">
                <a:latin typeface="Monotype Corsiva" panose="03010101010201010101" pitchFamily="66" charset="0"/>
              </a:rPr>
              <a:t>Koliko radosti…</a:t>
            </a:r>
            <a:endParaRPr lang="hr-HR" sz="5400" dirty="0">
              <a:latin typeface="Monotype Corsiva" panose="03010101010201010101" pitchFamily="66" charset="0"/>
            </a:endParaRPr>
          </a:p>
        </p:txBody>
      </p:sp>
      <p:pic>
        <p:nvPicPr>
          <p:cNvPr id="4" name="Rezervirano mjesto sadržaja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123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2324100"/>
            <a:ext cx="60579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293</Words>
  <Application>Microsoft Office PowerPoint</Application>
  <PresentationFormat>Široki zaslon</PresentationFormat>
  <Paragraphs>59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Tema sustava Office</vt:lpstr>
      <vt:lpstr>Dani kruha  i zahvalnosti  za plodove zemlje</vt:lpstr>
      <vt:lpstr>PowerPoint prezentacija</vt:lpstr>
      <vt:lpstr>PowerPoint prezentacija</vt:lpstr>
      <vt:lpstr>PowerPoint prezentacija</vt:lpstr>
      <vt:lpstr>Hej, polja sva kliču i cvijeća sva; u srcu radost sja!</vt:lpstr>
      <vt:lpstr>PowerPoint prezentacija</vt:lpstr>
      <vt:lpstr>PowerPoint prezentacija</vt:lpstr>
      <vt:lpstr>PowerPoint prezentacija</vt:lpstr>
      <vt:lpstr>Koliko radosti…</vt:lpstr>
      <vt:lpstr>Hvala za naša polja rodna….</vt:lpstr>
      <vt:lpstr>„Ti natapaš bregove iz dvorova svojih, zemlja se nasićuje plodom tvojih ruku…”</vt:lpstr>
      <vt:lpstr>PowerPoint prezentacija</vt:lpstr>
      <vt:lpstr>Kruh je život, kruh je svet!</vt:lpstr>
      <vt:lpstr>PowerPoint prezentacija</vt:lpstr>
      <vt:lpstr>PowerPoint prezentacija</vt:lpstr>
      <vt:lpstr>Vrijedne ruke čuda stvaraju…</vt:lpstr>
      <vt:lpstr>Njemu, koji nam je sve darovao, mi uzvraćamo plodovima rada naših ruku i tako izražavamo našu zahvalnu ljubav.</vt:lpstr>
      <vt:lpstr>PowerPoint prezentacija</vt:lpstr>
      <vt:lpstr>PowerPoint prezentacija</vt:lpstr>
      <vt:lpstr>PowerPoint prezentacija</vt:lpstr>
      <vt:lpstr>PowerPoint prezentacija</vt:lpstr>
      <vt:lpstr>   Neka te slave,  neka te hvale,  neka ti pjevaju svi narodi!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 kruha  i zahvalnosti  za plodove zemlje</dc:title>
  <dc:creator>Škola</dc:creator>
  <cp:lastModifiedBy>Škola</cp:lastModifiedBy>
  <cp:revision>22</cp:revision>
  <dcterms:created xsi:type="dcterms:W3CDTF">2020-10-20T06:54:30Z</dcterms:created>
  <dcterms:modified xsi:type="dcterms:W3CDTF">2020-10-23T04:56:24Z</dcterms:modified>
</cp:coreProperties>
</file>